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1" r:id="rId4"/>
    <p:sldId id="264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079"/>
    <a:srgbClr val="27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0864-1023-49B2-9EBC-94D72155973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1680-EBE5-4A56-A5F6-4AF4A80DD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70" y="5407025"/>
            <a:ext cx="4060825" cy="893445"/>
          </a:xfrm>
          <a:prstGeom prst="rect">
            <a:avLst/>
          </a:prstGeom>
        </p:spPr>
      </p:pic>
      <p:sp>
        <p:nvSpPr>
          <p:cNvPr id="3" name="Flowchart: Data 2"/>
          <p:cNvSpPr/>
          <p:nvPr/>
        </p:nvSpPr>
        <p:spPr>
          <a:xfrm>
            <a:off x="1852474" y="1944729"/>
            <a:ext cx="8487052" cy="802005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2400" b="1" dirty="0">
                <a:latin typeface="Montserrat ExtraBold" panose="00000900000000000000" charset="0"/>
                <a:cs typeface="Montserrat ExtraBold" panose="00000900000000000000" charset="0"/>
              </a:rPr>
              <a:t> </a:t>
            </a:r>
            <a:r>
              <a:rPr lang="ru-RU" b="1" dirty="0">
                <a:latin typeface="Montserrat ExtraBold" panose="00000900000000000000" charset="0"/>
              </a:rPr>
              <a:t>Захтев за рефундацију ПДВ-а за увоз моторних возила</a:t>
            </a:r>
            <a:endParaRPr lang="sr-Cyrl-RS" altLang="en-US" b="1" dirty="0">
              <a:latin typeface="Montserrat ExtraBold" panose="000009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6F19-31BE-B150-1CEF-5852CB6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276" y="1472738"/>
            <a:ext cx="3932237" cy="5042362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Остваривање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права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на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рефундацију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пореза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на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додату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вредност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плаћеног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при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увозу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моторних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возила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од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стране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особа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са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инвалидитетом</a:t>
            </a: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је електронска услуга доступна на Порталу </a:t>
            </a:r>
            <a:r>
              <a:rPr lang="sr-Cyrl-RS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еУправа</a:t>
            </a: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 у секцији Особе с инвалидитетом. 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Montserrat" panose="00000500000000000000" pitchFamily="2" charset="0"/>
              </a:rPr>
              <a:t>Да бисте покренули ову услугу, потребно је да будете регистровани корисник Портала еУправа и да будете пријављени на један од понуђених начина: корисничким именом и лозинком, мобилном апликацијом ConsentID или квалификованим електронски сертификатом.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Montserrat" panose="00000500000000000000" pitchFamily="2" charset="0"/>
              </a:rPr>
              <a:t>Уколико немате регистрован налог на Порталу еУправа, упутство је доступно на страници ПОМОЋ на Порталу еУпрва.</a:t>
            </a:r>
            <a:endParaRPr lang="sr-Cyrl-RS" sz="1200" b="1" dirty="0">
              <a:latin typeface="Montserrat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000000"/>
                </a:solidFill>
                <a:latin typeface="Montserrat" panose="00000500000000000000" pitchFamily="2" charset="0"/>
              </a:rPr>
              <a:t>Покретње услуге врши се на зелено дугме</a:t>
            </a:r>
          </a:p>
          <a:p>
            <a:pPr>
              <a:lnSpc>
                <a:spcPct val="120000"/>
              </a:lnSpc>
            </a:pPr>
            <a:endParaRPr lang="sr-Cyrl-R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66942F-8714-E71B-D7C4-489AA155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1268620"/>
            <a:ext cx="6172200" cy="479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AF6F8-D4D3-A555-29B2-1395C5155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00" y="5660500"/>
            <a:ext cx="1855194" cy="3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6F19-31BE-B150-1CEF-5852CB6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113" y="1570829"/>
            <a:ext cx="3932237" cy="3859559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На првом кораку се са </a:t>
            </a:r>
            <a:r>
              <a:rPr lang="sr-Cyrl-RS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еИД</a:t>
            </a: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 приказују подаци о подносиоцу захтева, који треба да се сагласи са условима коришћења да би наставио даље електронско попуњавање захтева.</a:t>
            </a:r>
            <a:endParaRPr lang="sr-Latn-R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21BBB-4A2E-8BA3-F32B-3722E21EB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83188" y="1570829"/>
            <a:ext cx="6172200" cy="370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5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6F19-31BE-B150-1CEF-5852CB6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471" y="1608518"/>
            <a:ext cx="4353329" cy="4441100"/>
          </a:xfr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Потом је потребно одабрати ком сектору у Министарству рада се подноси захтев: </a:t>
            </a:r>
            <a:r>
              <a:rPr lang="ru-RU" sz="1200" dirty="0">
                <a:solidFill>
                  <a:srgbClr val="000000"/>
                </a:solidFill>
                <a:latin typeface="Montserrat" panose="00000500000000000000" pitchFamily="2" charset="0"/>
              </a:rPr>
              <a:t>Сектору за заштиту особа са инвалидитетом или </a:t>
            </a: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Сектору за борачко-инвалидску заштиту, као и у ком својству лице подноси захтев (лично, законски заступник, родитељ/старатељ).</a:t>
            </a:r>
            <a:endParaRPr lang="sr-Latn-R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ACCB2C0-3888-9FC3-2C67-A0F762F3A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64" y="1225435"/>
            <a:ext cx="5722620" cy="24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068F5F-FB5A-AA87-6EAB-96E48601D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3"/>
          <a:stretch>
            <a:fillRect/>
          </a:stretch>
        </p:blipFill>
        <p:spPr>
          <a:xfrm>
            <a:off x="5654965" y="3829068"/>
            <a:ext cx="5722619" cy="201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77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6F19-31BE-B150-1CEF-5852CB6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471" y="1514261"/>
            <a:ext cx="3896129" cy="4609513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pPr algn="just"/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Након попуњавања још неколико неопходних података потребно је да се лице сагласи с тачности унетих података, као и с тим да институције врше проверу унетих података по службеној дужности. 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Content Placeholder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C277DB-0BE1-5160-B315-0D8C8E0F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525" t="57600" r="27778" b="11265"/>
          <a:stretch>
            <a:fillRect/>
          </a:stretch>
        </p:blipFill>
        <p:spPr bwMode="auto">
          <a:xfrm>
            <a:off x="5462559" y="1250149"/>
            <a:ext cx="5862839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48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9F52C6-65A0-A73B-588E-F2917117F6C5}"/>
              </a:ext>
            </a:extLst>
          </p:cNvPr>
          <p:cNvSpPr txBox="1">
            <a:spLocks/>
          </p:cNvSpPr>
          <p:nvPr/>
        </p:nvSpPr>
        <p:spPr>
          <a:xfrm>
            <a:off x="548761" y="1126588"/>
            <a:ext cx="7448677" cy="37053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sr-Latn-RS" sz="12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E7243D-A57F-BA78-3D7C-FCFB5FC5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2966" y="1216025"/>
            <a:ext cx="5256552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F7372FE-BB09-C76F-BFB3-A95000EE6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275" y="1216025"/>
            <a:ext cx="3952875" cy="4514850"/>
          </a:xfrm>
          <a:solidFill>
            <a:schemeClr val="bg1">
              <a:alpha val="6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На кораку Документација прилажу се документа неопходна за остваривање права.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sr-Cyrl-RS" sz="1200" b="1" dirty="0">
                <a:solidFill>
                  <a:srgbClr val="000000"/>
                </a:solidFill>
                <a:latin typeface="Montserrat" panose="00000500000000000000" pitchFamily="2" charset="0"/>
              </a:rPr>
              <a:t>Једино се</a:t>
            </a:r>
            <a:r>
              <a:rPr lang="ru-RU" sz="1200" b="1" dirty="0">
                <a:solidFill>
                  <a:srgbClr val="000000"/>
                </a:solidFill>
                <a:latin typeface="Montserrat" panose="00000500000000000000" pitchFamily="2" charset="0"/>
              </a:rPr>
              <a:t> оригинални примерак Јединствене царинске декларације (ЈЦИ) оверене од стране надлежног царинског органа (чиме се доказује и да је плаћен порез на додату вредност) доставља поштом Министарству за рад.</a:t>
            </a:r>
            <a:endParaRPr lang="sr-Latn-RS" sz="12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t="-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66395" y="342900"/>
            <a:ext cx="898779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1A4079"/>
                </a:solidFill>
                <a:latin typeface="Montserrat" panose="00000500000000000000" charset="0"/>
              </a:rPr>
              <a:t>Захтев за рефундацију ПДВ-а за увоз моторних возила</a:t>
            </a:r>
            <a:endParaRPr lang="en-US" sz="2000" b="1" dirty="0">
              <a:solidFill>
                <a:srgbClr val="1A4079"/>
              </a:solidFill>
              <a:latin typeface="Montserrat" panose="0000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60" y="429237"/>
            <a:ext cx="664907" cy="312401"/>
          </a:xfrm>
          <a:prstGeom prst="rect">
            <a:avLst/>
          </a:prstGeom>
        </p:spPr>
      </p:pic>
      <p:sp>
        <p:nvSpPr>
          <p:cNvPr id="7" name="Flowchart: Data 6"/>
          <p:cNvSpPr/>
          <p:nvPr/>
        </p:nvSpPr>
        <p:spPr>
          <a:xfrm>
            <a:off x="8214995" y="342900"/>
            <a:ext cx="3810000" cy="410210"/>
          </a:xfrm>
          <a:prstGeom prst="flowChartInputOutput">
            <a:avLst/>
          </a:prstGeom>
          <a:solidFill>
            <a:srgbClr val="1A4079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en-US" sz="1500" b="1" dirty="0">
                <a:latin typeface="Montserrat ExtraBold" panose="00000900000000000000" charset="0"/>
                <a:cs typeface="Montserrat ExtraBold" panose="00000900000000000000" charset="0"/>
              </a:rPr>
              <a:t>еУслуге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A6F19-31BE-B150-1CEF-5852CB6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196" y="1738449"/>
            <a:ext cx="3932237" cy="3995375"/>
          </a:xfr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Кад се поднесе захтев, на Порталу </a:t>
            </a:r>
            <a:r>
              <a:rPr lang="sr-Cyrl-RS" sz="1200" dirty="0" err="1">
                <a:solidFill>
                  <a:srgbClr val="000000"/>
                </a:solidFill>
                <a:latin typeface="Montserrat" panose="00000500000000000000" pitchFamily="2" charset="0"/>
              </a:rPr>
              <a:t>еУправа</a:t>
            </a:r>
            <a:r>
              <a:rPr lang="sr-Cyrl-RS" sz="1200" dirty="0">
                <a:solidFill>
                  <a:srgbClr val="000000"/>
                </a:solidFill>
                <a:latin typeface="Montserrat" panose="00000500000000000000" pitchFamily="2" charset="0"/>
              </a:rPr>
              <a:t>, у секцији Моје активности, могу се погледати детаљи захтева. Сва остала комуникација се обавља директно са надлежним сектором у Министарству рада.</a:t>
            </a:r>
            <a:endParaRPr lang="sr-Latn-R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14AF6C-0D2B-2553-6460-3EFB5B2E4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83188" y="1738449"/>
            <a:ext cx="6172200" cy="337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55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euprava.pptx  -  Read-Only" id="{713720FA-8E43-4A59-8C7C-06094EAA9934}" vid="{ECBF384D-ED8B-49F9-B4D0-AF3FDDEA4F7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euprava.pptx  -  Read-Only" id="{713720FA-8E43-4A59-8C7C-06094EAA9934}" vid="{BDEF27DD-DC26-4A24-9370-590396A9D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euprava</Template>
  <TotalTime>9304</TotalTime>
  <Words>337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Dušica Ćuk</dc:creator>
  <cp:lastModifiedBy>Jovana Bujošević</cp:lastModifiedBy>
  <cp:revision>22</cp:revision>
  <dcterms:created xsi:type="dcterms:W3CDTF">2025-02-18T13:15:32Z</dcterms:created>
  <dcterms:modified xsi:type="dcterms:W3CDTF">2025-07-09T09:34:33Z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48A1B4456D854B2FA2E955376EFA6419_12</vt:lpwstr>
  </property>
  <property fmtid="{D5CDD505-2E9C-101B-9397-08002B2CF9AE}" pid="3" name="KSOProductBuildVer">
    <vt:lpwstr>1033-12.2.0.19307</vt:lpwstr>
  </property>
</Properties>
</file>